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1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8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19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1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9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0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1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3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3" r:id="rId3"/>
    <p:sldMasterId id="2147483666" r:id="rId4"/>
    <p:sldMasterId id="2147483669" r:id="rId5"/>
    <p:sldMasterId id="2147483672" r:id="rId6"/>
    <p:sldMasterId id="2147483675" r:id="rId7"/>
    <p:sldMasterId id="2147483678" r:id="rId8"/>
    <p:sldMasterId id="2147483681" r:id="rId9"/>
    <p:sldMasterId id="2147483684" r:id="rId10"/>
    <p:sldMasterId id="2147483687" r:id="rId11"/>
    <p:sldMasterId id="2147483690" r:id="rId12"/>
    <p:sldMasterId id="2147483693" r:id="rId13"/>
    <p:sldMasterId id="2147483696" r:id="rId14"/>
    <p:sldMasterId id="2147483699" r:id="rId15"/>
    <p:sldMasterId id="2147483702" r:id="rId16"/>
    <p:sldMasterId id="2147483711" r:id="rId17"/>
    <p:sldMasterId id="2147483714" r:id="rId18"/>
    <p:sldMasterId id="2147483717" r:id="rId19"/>
    <p:sldMasterId id="2147483720" r:id="rId20"/>
    <p:sldMasterId id="2147483723" r:id="rId21"/>
    <p:sldMasterId id="2147483726" r:id="rId22"/>
    <p:sldMasterId id="2147483735" r:id="rId23"/>
    <p:sldMasterId id="2147483738" r:id="rId24"/>
    <p:sldMasterId id="2147483741" r:id="rId25"/>
    <p:sldMasterId id="2147483744" r:id="rId26"/>
    <p:sldMasterId id="2147483747" r:id="rId27"/>
    <p:sldMasterId id="2147483750" r:id="rId28"/>
    <p:sldMasterId id="2147483753" r:id="rId29"/>
    <p:sldMasterId id="2147483756" r:id="rId30"/>
    <p:sldMasterId id="2147483759" r:id="rId31"/>
    <p:sldMasterId id="2147483762" r:id="rId32"/>
    <p:sldMasterId id="2147483765" r:id="rId33"/>
    <p:sldMasterId id="2147483768" r:id="rId34"/>
    <p:sldMasterId id="2147483771" r:id="rId35"/>
    <p:sldMasterId id="2147483774" r:id="rId36"/>
    <p:sldMasterId id="2147483777" r:id="rId37"/>
  </p:sldMasterIdLst>
  <p:notesMasterIdLst>
    <p:notesMasterId r:id="rId78"/>
  </p:notesMasterIdLst>
  <p:sldIdLst>
    <p:sldId id="256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8" r:id="rId54"/>
    <p:sldId id="309" r:id="rId55"/>
    <p:sldId id="310" r:id="rId56"/>
    <p:sldId id="311" r:id="rId57"/>
    <p:sldId id="312" r:id="rId58"/>
    <p:sldId id="313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33" r:id="rId68"/>
    <p:sldId id="332" r:id="rId69"/>
    <p:sldId id="326" r:id="rId70"/>
    <p:sldId id="327" r:id="rId71"/>
    <p:sldId id="328" r:id="rId72"/>
    <p:sldId id="329" r:id="rId73"/>
    <p:sldId id="324" r:id="rId74"/>
    <p:sldId id="325" r:id="rId75"/>
    <p:sldId id="330" r:id="rId76"/>
    <p:sldId id="271" r:id="rId7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x Kurth" initials="M.K." lastIdx="2" clrIdx="0">
    <p:extLst>
      <p:ext uri="{19B8F6BF-5375-455C-9EA6-DF929625EA0E}">
        <p15:presenceInfo xmlns:p15="http://schemas.microsoft.com/office/powerpoint/2012/main" userId="3dcf866c21f7a1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683C6"/>
    <a:srgbClr val="ACFD7F"/>
    <a:srgbClr val="FFCD69"/>
    <a:srgbClr val="0059F1"/>
    <a:srgbClr val="FFCF64"/>
    <a:srgbClr val="0058F2"/>
    <a:srgbClr val="A6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433" autoAdjust="0"/>
  </p:normalViewPr>
  <p:slideViewPr>
    <p:cSldViewPr snapToGrid="0">
      <p:cViewPr varScale="1">
        <p:scale>
          <a:sx n="60" d="100"/>
          <a:sy n="60" d="100"/>
        </p:scale>
        <p:origin x="708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5.xml"/><Relationship Id="rId47" Type="http://schemas.openxmlformats.org/officeDocument/2006/relationships/slide" Target="slides/slide10.xml"/><Relationship Id="rId50" Type="http://schemas.openxmlformats.org/officeDocument/2006/relationships/slide" Target="slides/slide13.xml"/><Relationship Id="rId55" Type="http://schemas.openxmlformats.org/officeDocument/2006/relationships/slide" Target="slides/slide18.xml"/><Relationship Id="rId63" Type="http://schemas.openxmlformats.org/officeDocument/2006/relationships/slide" Target="slides/slide26.xml"/><Relationship Id="rId68" Type="http://schemas.openxmlformats.org/officeDocument/2006/relationships/slide" Target="slides/slide31.xml"/><Relationship Id="rId76" Type="http://schemas.openxmlformats.org/officeDocument/2006/relationships/slide" Target="slides/slide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" Target="slides/slide3.xml"/><Relationship Id="rId45" Type="http://schemas.openxmlformats.org/officeDocument/2006/relationships/slide" Target="slides/slide8.xml"/><Relationship Id="rId53" Type="http://schemas.openxmlformats.org/officeDocument/2006/relationships/slide" Target="slides/slide16.xml"/><Relationship Id="rId58" Type="http://schemas.openxmlformats.org/officeDocument/2006/relationships/slide" Target="slides/slide21.xml"/><Relationship Id="rId66" Type="http://schemas.openxmlformats.org/officeDocument/2006/relationships/slide" Target="slides/slide29.xml"/><Relationship Id="rId74" Type="http://schemas.openxmlformats.org/officeDocument/2006/relationships/slide" Target="slides/slide37.xml"/><Relationship Id="rId79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4.xml"/><Relationship Id="rId82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7.xml"/><Relationship Id="rId52" Type="http://schemas.openxmlformats.org/officeDocument/2006/relationships/slide" Target="slides/slide15.xml"/><Relationship Id="rId60" Type="http://schemas.openxmlformats.org/officeDocument/2006/relationships/slide" Target="slides/slide23.xml"/><Relationship Id="rId65" Type="http://schemas.openxmlformats.org/officeDocument/2006/relationships/slide" Target="slides/slide28.xml"/><Relationship Id="rId73" Type="http://schemas.openxmlformats.org/officeDocument/2006/relationships/slide" Target="slides/slide36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6.xml"/><Relationship Id="rId48" Type="http://schemas.openxmlformats.org/officeDocument/2006/relationships/slide" Target="slides/slide11.xml"/><Relationship Id="rId56" Type="http://schemas.openxmlformats.org/officeDocument/2006/relationships/slide" Target="slides/slide19.xml"/><Relationship Id="rId64" Type="http://schemas.openxmlformats.org/officeDocument/2006/relationships/slide" Target="slides/slide27.xml"/><Relationship Id="rId69" Type="http://schemas.openxmlformats.org/officeDocument/2006/relationships/slide" Target="slides/slide32.xml"/><Relationship Id="rId77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4.xml"/><Relationship Id="rId72" Type="http://schemas.openxmlformats.org/officeDocument/2006/relationships/slide" Target="slides/slide35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1.xml"/><Relationship Id="rId46" Type="http://schemas.openxmlformats.org/officeDocument/2006/relationships/slide" Target="slides/slide9.xml"/><Relationship Id="rId59" Type="http://schemas.openxmlformats.org/officeDocument/2006/relationships/slide" Target="slides/slide22.xml"/><Relationship Id="rId67" Type="http://schemas.openxmlformats.org/officeDocument/2006/relationships/slide" Target="slides/slide3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4.xml"/><Relationship Id="rId54" Type="http://schemas.openxmlformats.org/officeDocument/2006/relationships/slide" Target="slides/slide17.xml"/><Relationship Id="rId62" Type="http://schemas.openxmlformats.org/officeDocument/2006/relationships/slide" Target="slides/slide25.xml"/><Relationship Id="rId70" Type="http://schemas.openxmlformats.org/officeDocument/2006/relationships/slide" Target="slides/slide33.xml"/><Relationship Id="rId75" Type="http://schemas.openxmlformats.org/officeDocument/2006/relationships/slide" Target="slides/slide38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12.xml"/><Relationship Id="rId57" Type="http://schemas.openxmlformats.org/officeDocument/2006/relationships/slide" Target="slides/slide2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30T15:19:47.535" idx="2">
    <p:pos x="10" y="10"/>
    <p:text>https://www.youtube.com/watch?v=jW0vCD2usHw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97F07-B0F1-49EA-A6CE-5FB03BCE049C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56242-F8F0-498B-B54A-2178628C1F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198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1655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10854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8046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40424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6372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5775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97789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550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14890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9914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6046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4548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8421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18620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7934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7809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7554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7418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344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8880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97376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8593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6506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9098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7242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641653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9042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60579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69783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57367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64125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60981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3049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970977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92626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00262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210155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A19798-DD19-4005-9D27-BFC8A5D9A999}" type="slidenum">
              <a:rPr lang="de-DE" altLang="de-DE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de-DE" altLang="de-DE" sz="1300">
              <a:latin typeface="Arial" panose="020B0604020202020204" pitchFamily="34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4150" y="833438"/>
            <a:ext cx="7404100" cy="41656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372" y="5276973"/>
            <a:ext cx="5630111" cy="499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8355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FBA9BC5-1AC7-4950-8795-2BBC9DB2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D9A380F-BB5D-48C0-B7DC-54E07C63C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7E6F2FD-8E6B-41F8-BD56-49ABB608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B4648C3-7D3D-400F-9B5B-AE9E6DA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29FC5CB-6D7C-4A87-89CB-39A0174E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03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B4D0191-90C5-4E55-9F46-8136A1FC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584BBDF-1E9B-4316-9442-8E50414A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B4DD8A78-F8CF-4D90-97DF-A1271FBD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6C9435F-33CB-4176-A7D5-B99D49DD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30EE598-1722-45D4-977F-F66555D4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53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592C6C8-8091-4DF3-955E-DF333F07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78033ADC-597F-4EA1-B8A2-85AFC5FDE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5C086F9-A397-4C89-AD0D-56C5771C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0FDF23B-6B33-4755-BBA3-7789026C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D8652C1-5FB8-4997-B501-36CCE36D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56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F030758-9FF8-4FCD-84B1-D7291697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50E8081-0ECC-408E-A053-7ADCC0D67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E422CC58-6736-43A4-8A3E-64E85B108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9109E10-A67C-4A61-8461-89399852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EA41F85B-26B7-4E45-804C-E0466F0E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6CECA3A-350A-4180-A870-E11BE448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5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EC1981-AF28-4E07-BB1A-2D6FCAA7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DFEB56C5-8DF2-443B-BFFA-C2268DCA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6199461D-DA1F-4B4A-9D3C-89CE44C28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4AA412C-A8BD-493C-8CD0-A60D163F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9C6B0A1F-A4CF-4426-A71E-33618D93A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CC4DAD65-BCC8-4884-9EC1-4CB233C2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374DA577-02FB-4719-B4AC-FF1576C7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BBF2928E-B64B-4685-A3A0-B00185BC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96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6D93FDF-6A7D-4F32-AFBD-A3F0D490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23B698E2-8811-4CA1-A7ED-1207E7A7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8FE7CCE3-CE6A-4778-9F30-435C3DF8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322C42DE-B9B8-4FD0-A743-D1F23770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99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543C88E9-73CC-4C91-B69F-D343A17D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D3FB5697-621F-483D-A2AB-5A086642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BAF3B7A5-2337-4FCB-903D-F2237A73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3B1283-2134-434A-9695-DBBF7549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790870B-21F8-4A09-90AF-D45EC058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2C8F03B-568F-447D-B9C6-4C74EF98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BB1CFAA5-E8D5-4F85-8947-64A364F4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8104C8D7-3B17-4179-8425-03C39CB0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243D43F-B24F-4578-9E84-EB37C89A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5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390C2C6-481F-43AB-A319-EEAFCE2F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1D54F43F-FB39-4398-8E7D-FAED6A2E9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1B9A2589-E496-4E41-B7F4-AEA41ADC9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467BBED9-CA71-436E-A8D1-2AFC27D0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50A2F8E-0B75-472A-B557-A66863F6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65DE4700-223D-4330-9785-0833F8B5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22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FC887AF-3D38-4C9E-9FAD-F66D2DBC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1A1F0C75-445A-45C7-8BA2-9930EE79B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B1245B4-56CD-4AAD-B155-0B48CBE0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E1D2723-CD80-433A-836C-CE463D40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B423047-A117-4090-9EA2-2F0DD67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1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26976FC5-6E82-44EF-9B9A-C25720F8D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7B997979-E247-468F-B184-36841D93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0B9FECD-ACDC-4D08-9753-8090AA99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968BF1B-590B-41D7-B3CD-12E5391D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F6746CB-B114-4415-B416-A71156C0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86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78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1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50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05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4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753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32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62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00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49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91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2030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62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402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230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21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79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173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048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46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90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21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835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0467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517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819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638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637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62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160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877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744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388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043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24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38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448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1462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061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138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677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627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3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393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013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9385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121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88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773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5164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170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033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841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0484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014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783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120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5741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045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0563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684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545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44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435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177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67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769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168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459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448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299537" y="5814986"/>
            <a:ext cx="1199535" cy="98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852" y="585216"/>
            <a:ext cx="7617125" cy="1499616"/>
          </a:xfrm>
        </p:spPr>
        <p:txBody>
          <a:bodyPr>
            <a:no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756" y="2593947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pPr defTabSz="457200"/>
            <a:fld id="{4FAB73BC-B049-4115-A692-8D63A059BFB8}" type="slidenum">
              <a:rPr lang="en-US" dirty="0">
                <a:solidFill>
                  <a:prstClr val="black"/>
                </a:solidFill>
              </a:rPr>
              <a:pPr defTabSz="457200"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855" y="5928718"/>
            <a:ext cx="3737145" cy="92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572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4734" y="333375"/>
            <a:ext cx="9311217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31C42D85-DB0B-422E-864E-1A8BDB17F77D}" type="slidenum">
              <a:rPr lang="de-DE" altLang="de-DE">
                <a:solidFill>
                  <a:prstClr val="black"/>
                </a:solidFill>
              </a:rPr>
              <a:pPr defTabSz="457200">
                <a:defRPr/>
              </a:pPr>
              <a:t>‹Nr.›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2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theme" Target="../theme/theme23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theme" Target="../theme/theme2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theme" Target="../theme/theme2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theme" Target="../theme/theme2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theme" Target="../theme/theme2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theme" Target="../theme/theme2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heme" Target="../theme/theme29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theme" Target="../theme/theme30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theme" Target="../theme/theme3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theme" Target="../theme/theme32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theme" Target="../theme/theme34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theme" Target="../theme/theme35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6.xml.rels><?xml version="1.0" encoding="UTF-8" standalone="yes"?>
<Relationships xmlns="http://schemas.openxmlformats.org/package/2006/relationships"><Relationship Id="rId3" Type="http://schemas.openxmlformats.org/officeDocument/2006/relationships/theme" Target="../theme/theme3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_rels/slideMaster37.xml.rels><?xml version="1.0" encoding="UTF-8" standalone="yes"?>
<Relationships xmlns="http://schemas.openxmlformats.org/package/2006/relationships"><Relationship Id="rId3" Type="http://schemas.openxmlformats.org/officeDocument/2006/relationships/theme" Target="../theme/theme37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14D4994E-1C69-48B8-BDB3-9D4151AB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13003BE-B1B6-443C-8626-05655E51F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EA10504-F1A9-42E3-AA50-A0F14080D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CD61-BF2C-4227-BDBA-F42DD4779B09}" type="datetimeFigureOut">
              <a:rPr lang="de-DE" smtClean="0"/>
              <a:t>21.02.2022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701A763-6883-4CFA-A35D-2C839EBBF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9B802C2-89B8-46EC-84B0-8A88252C3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5B474498-A044-403C-9E5D-97EF50861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692" r="7721"/>
          <a:stretch/>
        </p:blipFill>
        <p:spPr>
          <a:xfrm>
            <a:off x="8595241" y="0"/>
            <a:ext cx="3474839" cy="914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8590A995-EDF8-4BC5-A2CC-5087C25A1CD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219925"/>
            <a:ext cx="1066892" cy="146926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C1173EF4-DABB-45C7-A1A1-2BE8AD0ACB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0207" y="5669177"/>
            <a:ext cx="646232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7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0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8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8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6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3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3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8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3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1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4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1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3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2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3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3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3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4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7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0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2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7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8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2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9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9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0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2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457200"/>
            <a:fld id="{90298CD5-6C1E-4009-B41F-6DF62E31D3BE}" type="datetimeFigureOut"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457200"/>
              <a:t>2/21/2022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424360" y="5481957"/>
            <a:ext cx="1199535" cy="9887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19" y="5814986"/>
            <a:ext cx="3599695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comments" Target="../comments/comment1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Quiz</a:t>
            </a:r>
            <a:r>
              <a:rPr lang="de-DE" altLang="de-DE" sz="4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/>
            </a:r>
            <a:br>
              <a:rPr lang="de-DE" altLang="de-DE" sz="4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400" dirty="0">
                <a:latin typeface="Calibri" panose="020F0502020204030204" pitchFamily="34" charset="0"/>
              </a:rPr>
              <a:t>			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09" y="416459"/>
            <a:ext cx="2610452" cy="193124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4" y="5773966"/>
            <a:ext cx="2844800" cy="83382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350709" y="4468786"/>
            <a:ext cx="1199535" cy="98874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0" r="26234" b="-1"/>
          <a:stretch/>
        </p:blipFill>
        <p:spPr>
          <a:xfrm>
            <a:off x="6002420" y="1935892"/>
            <a:ext cx="3005125" cy="229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906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131365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lvl="0"/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</a:rPr>
            </a:br>
            <a:r>
              <a:rPr lang="de-DE" altLang="de-DE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4000" b="1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Was machen die drei??? Kids,</a:t>
            </a:r>
            <a:br>
              <a:rPr lang="de-DE" sz="4000" b="1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4000" b="1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genau wie die drei!!! ?</a:t>
            </a:r>
            <a:r>
              <a:rPr lang="de-DE" sz="40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sz="40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40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sz="40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A: Sie kümmern sich um Tiere.</a:t>
            </a:r>
            <a:b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B: Sie sind eine gemeinsame Pop Band.</a:t>
            </a:r>
            <a:b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sz="3600" cap="none" baseline="-1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C: Sie ermitteln um Rätsel zu lösen und sind Detektive.</a:t>
            </a:r>
            <a:r>
              <a:rPr lang="de-DE" sz="2800" dirty="0">
                <a:latin typeface="Arial Nova Light" panose="020B0304020202020204" pitchFamily="34" charset="0"/>
                <a:cs typeface="Arial" panose="020B0604020202020204" pitchFamily="34" charset="0"/>
              </a:rPr>
              <a:t/>
            </a:r>
            <a:br>
              <a:rPr lang="de-DE" sz="2800" dirty="0">
                <a:latin typeface="Arial Nova Light" panose="020B03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34E6D073-81E2-4DD4-891D-21EF0CB8F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3" y="217097"/>
            <a:ext cx="2475961" cy="24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2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371202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 </a:t>
            </a: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</a:t>
            </a:r>
            <a:r>
              <a:rPr lang="de-DE" altLang="de-DE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  </a:t>
            </a:r>
            <a:r>
              <a:rPr lang="de-DE" altLang="de-DE" sz="8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u="sng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u="sng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</a:t>
            </a:r>
            <a:r>
              <a:rPr lang="de-DE" altLang="de-DE" sz="40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ie sind Detektive und lösen spannende Rätsel.</a:t>
            </a:r>
            <a: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FF243A98-4ED5-4CA6-95D9-F36E54EE48D1}"/>
              </a:ext>
            </a:extLst>
          </p:cNvPr>
          <p:cNvSpPr txBox="1"/>
          <p:nvPr/>
        </p:nvSpPr>
        <p:spPr>
          <a:xfrm>
            <a:off x="544661" y="2367399"/>
            <a:ext cx="2441276" cy="175432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Die drei !!! sind genau wie die drei ??? in Buchform, als Hörspiel oder auch in Filmen zu bestaunen.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841D1291-C086-4D37-8116-7980EA44F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119" y="4026155"/>
            <a:ext cx="2052084" cy="2052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Gleichschenkliges Dreieck 6">
            <a:extLst>
              <a:ext uri="{FF2B5EF4-FFF2-40B4-BE49-F238E27FC236}">
                <a16:creationId xmlns:a16="http://schemas.microsoft.com/office/drawing/2014/main" xmlns="" id="{A8E5F02A-69E7-4254-8D16-A8985C027B02}"/>
              </a:ext>
            </a:extLst>
          </p:cNvPr>
          <p:cNvSpPr/>
          <p:nvPr/>
        </p:nvSpPr>
        <p:spPr>
          <a:xfrm rot="10800000">
            <a:off x="957533" y="4121725"/>
            <a:ext cx="267419" cy="1224951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1A7AB00E-1B2A-4827-8F2F-42AFA25C9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272" y="4026155"/>
            <a:ext cx="2124811" cy="2106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23522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1227152"/>
            <a:ext cx="6541315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sz="4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2:</a:t>
            </a:r>
            <a:r>
              <a:rPr lang="de-DE" altLang="de-DE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Der beste Freund der Maus aus  ,,</a:t>
            </a:r>
            <a:r>
              <a:rPr lang="de-DE" altLang="de-DE" sz="3100" b="1" i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Die Sendung mit der Maus“</a:t>
            </a:r>
            <a:r>
              <a:rPr lang="de-DE" altLang="de-DE" sz="31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lautet… ?</a:t>
            </a:r>
            <a:r>
              <a:rPr lang="de-DE" altLang="de-DE" sz="36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A: Grüner Affe</a:t>
            </a:r>
            <a:b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B: </a:t>
            </a:r>
            <a:r>
              <a:rPr lang="de-DE" altLang="de-DE" sz="3100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Silberner </a:t>
            </a: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Tiger</a:t>
            </a:r>
            <a:b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C: Blauer Elefant</a:t>
            </a:r>
            <a:r>
              <a:rPr lang="de-DE" altLang="de-DE" sz="25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de-DE" altLang="de-DE" sz="25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de-DE" altLang="de-DE" sz="25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de-DE" altLang="de-DE" sz="25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30EFA2C-E3BB-4392-ACA8-CE428EDD1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" t="22575" r="37709" b="11288"/>
          <a:stretch/>
        </p:blipFill>
        <p:spPr>
          <a:xfrm>
            <a:off x="410862" y="185500"/>
            <a:ext cx="2708874" cy="2236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8885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3997542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487863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 </a:t>
            </a: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</a:t>
            </a:r>
            <a:r>
              <a:rPr lang="de-DE" altLang="de-DE" sz="83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Es ist der </a:t>
            </a:r>
            <a:r>
              <a:rPr lang="de-DE" altLang="de-DE" sz="2800" b="1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blaue Elefant, </a:t>
            </a:r>
            <a:r>
              <a:rPr lang="de-DE" altLang="de-DE" sz="28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der die Maus immer begleitet.</a:t>
            </a: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1C9D027-C3AE-455B-8A15-281176C12A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4" t="6582" r="18193" b="7958"/>
          <a:stretch/>
        </p:blipFill>
        <p:spPr>
          <a:xfrm>
            <a:off x="3873800" y="3429000"/>
            <a:ext cx="2662518" cy="2165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7B7E06C8-80DC-4B67-8589-01B6D5A2A385}"/>
              </a:ext>
            </a:extLst>
          </p:cNvPr>
          <p:cNvSpPr txBox="1"/>
          <p:nvPr/>
        </p:nvSpPr>
        <p:spPr>
          <a:xfrm>
            <a:off x="698800" y="1947078"/>
            <a:ext cx="2441276" cy="175432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,,Die Sendung mit der Maus“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Jeden Sonntag im Ersten  um 9.30 Uhr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Und um 11:30 Uhr auf Kika</a:t>
            </a:r>
          </a:p>
        </p:txBody>
      </p:sp>
      <p:sp>
        <p:nvSpPr>
          <p:cNvPr id="2" name="Gleichschenkliges Dreieck 1">
            <a:extLst>
              <a:ext uri="{FF2B5EF4-FFF2-40B4-BE49-F238E27FC236}">
                <a16:creationId xmlns:a16="http://schemas.microsoft.com/office/drawing/2014/main" xmlns="" id="{FB99A725-ED9A-434D-B58A-884F8B53E55E}"/>
              </a:ext>
            </a:extLst>
          </p:cNvPr>
          <p:cNvSpPr/>
          <p:nvPr/>
        </p:nvSpPr>
        <p:spPr>
          <a:xfrm rot="10800000">
            <a:off x="2398143" y="3623094"/>
            <a:ext cx="291262" cy="1526876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74959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96996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227152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534988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sz="4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3:</a:t>
            </a:r>
            <a:r>
              <a:rPr lang="de-DE" altLang="de-DE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7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Warum ist Snapchat nicht geeignet für jüngere ?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Selbstzerstörende Nachrichten lassen 		einen weniger über diese nachdenken.</a:t>
            </a:r>
            <a:b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Snapchat macht heimlich </a:t>
            </a:r>
            <a:r>
              <a:rPr lang="de-DE" altLang="de-DE" sz="2700" i="1" cap="none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Snaps</a:t>
            </a:r>
            <a:r>
              <a:rPr lang="de-DE" altLang="de-DE" sz="2700" i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b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7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Snapchat speichert deine Nachrichten 		und Fotos unendlich lange.</a:t>
            </a:r>
            <a:r>
              <a:rPr lang="de-DE" altLang="de-DE" sz="2000" b="1" dirty="0">
                <a:latin typeface="Arial Rounded MT Bold" panose="020F0704030504030204" pitchFamily="34" charset="0"/>
              </a:rPr>
              <a:t/>
            </a:r>
            <a:br>
              <a:rPr lang="de-DE" altLang="de-DE" sz="2000" b="1" dirty="0">
                <a:latin typeface="Arial Rounded MT Bold" panose="020F0704030504030204" pitchFamily="34" charset="0"/>
              </a:rPr>
            </a:br>
            <a:r>
              <a:rPr lang="de-DE" altLang="de-DE" sz="2700" b="1" dirty="0">
                <a:latin typeface="Calibri" panose="020F0502020204030204" pitchFamily="34" charset="0"/>
              </a:rPr>
              <a:t/>
            </a:r>
            <a:br>
              <a:rPr lang="de-DE" altLang="de-DE" sz="27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1154DBE2-DEE8-43C2-B804-AA77C7F18D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2" t="-587" r="22100" b="1126"/>
          <a:stretch/>
        </p:blipFill>
        <p:spPr>
          <a:xfrm>
            <a:off x="750767" y="316787"/>
            <a:ext cx="2081032" cy="2111192"/>
          </a:xfrm>
          <a:prstGeom prst="rect">
            <a:avLst/>
          </a:prstGeom>
          <a:ln w="104775">
            <a:solidFill>
              <a:srgbClr val="FFFF00"/>
            </a:solidFill>
          </a:ln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12744813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69681" y="0"/>
            <a:ext cx="3214541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6681313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8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cap="none" dirty="0">
                <a:latin typeface="Arial Rounded MT Bold" panose="020F0704030504030204" pitchFamily="34" charset="0"/>
              </a:rPr>
              <a:t>Es ist ungeeignet, da man voreilig Fotos schickt, Kinder sehen Fotos oft anders als Erwachsene. </a:t>
            </a:r>
            <a:br>
              <a:rPr lang="de-DE" altLang="de-DE" sz="2800" cap="none" dirty="0">
                <a:latin typeface="Arial Rounded MT Bold" panose="020F0704030504030204" pitchFamily="34" charset="0"/>
              </a:rPr>
            </a:br>
            <a:r>
              <a:rPr lang="de-DE" altLang="de-DE" sz="2800" cap="none" dirty="0">
                <a:latin typeface="Arial Rounded MT Bold" panose="020F0704030504030204" pitchFamily="34" charset="0"/>
              </a:rPr>
              <a:t>Inhalte könnten missbraucht werden.</a:t>
            </a:r>
            <a:br>
              <a:rPr lang="de-DE" altLang="de-DE" sz="2800" cap="none" dirty="0">
                <a:latin typeface="Arial Rounded MT Bold" panose="020F0704030504030204" pitchFamily="34" charset="0"/>
              </a:rPr>
            </a:br>
            <a:r>
              <a:rPr lang="de-DE" altLang="de-DE" sz="2800" cap="none" dirty="0">
                <a:latin typeface="Arial Rounded MT Bold" panose="020F0704030504030204" pitchFamily="34" charset="0"/>
              </a:rPr>
              <a:t>Eltern wird es außerdem schwierig gemacht, die Inhalte zu kontrollieren.</a:t>
            </a: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4FCD5962-B358-4ADE-8E98-CFE47CAEB168}"/>
              </a:ext>
            </a:extLst>
          </p:cNvPr>
          <p:cNvSpPr txBox="1"/>
          <p:nvPr/>
        </p:nvSpPr>
        <p:spPr>
          <a:xfrm>
            <a:off x="556313" y="2008849"/>
            <a:ext cx="2441276" cy="175432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Beispiele dafür könnten sein: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Nacktheit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Gewalt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Persönliche Daten</a:t>
            </a:r>
          </a:p>
        </p:txBody>
      </p:sp>
      <p:sp>
        <p:nvSpPr>
          <p:cNvPr id="2" name="Gleichschenkliges Dreieck 1">
            <a:extLst>
              <a:ext uri="{FF2B5EF4-FFF2-40B4-BE49-F238E27FC236}">
                <a16:creationId xmlns:a16="http://schemas.microsoft.com/office/drawing/2014/main" xmlns="" id="{7DA64EDB-1EA7-4ADE-80EC-523AAB4601CA}"/>
              </a:ext>
            </a:extLst>
          </p:cNvPr>
          <p:cNvSpPr/>
          <p:nvPr/>
        </p:nvSpPr>
        <p:spPr>
          <a:xfrm rot="10800000">
            <a:off x="1664897" y="3763175"/>
            <a:ext cx="270739" cy="1121434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4978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797472" y="1616302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4: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Welche Videoplattform </a:t>
            </a:r>
            <a:r>
              <a:rPr lang="de-DE" altLang="de-DE" sz="40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bot als erstes einen </a:t>
            </a:r>
            <a:r>
              <a:rPr lang="de-DE" altLang="de-DE" sz="40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kindgerechten</a:t>
            </a:r>
            <a:r>
              <a:rPr lang="de-DE" altLang="de-DE" sz="4000" b="1" i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4000" b="1" cap="none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Modusan</a:t>
            </a:r>
            <a:r>
              <a:rPr lang="de-DE" altLang="de-DE" sz="40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: Sky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Amazon Prime</a:t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</a:t>
            </a:r>
            <a:r>
              <a:rPr lang="de-DE" altLang="de-DE" sz="3600" cap="none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Netflix</a:t>
            </a: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06FBD17-D1C4-46F4-8FD5-3373DCB3A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36" y="309778"/>
            <a:ext cx="2494126" cy="1578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2734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 </a:t>
            </a: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</a:t>
            </a:r>
            <a:r>
              <a:rPr lang="de-DE" altLang="de-DE" sz="75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Bei Netflix kann man schon lange, sich ausschließlich Kindgerechte Inhalte anzeigen </a:t>
            </a:r>
            <a: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lassen</a:t>
            </a:r>
            <a: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b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4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Mittlerweile gibt es das auch bei Sky Kids, Amazon Kinderschutz und auch </a:t>
            </a:r>
            <a:r>
              <a:rPr lang="de-DE" altLang="de-DE" sz="2400" b="1" cap="none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Youtube</a:t>
            </a:r>
            <a:r>
              <a:rPr lang="de-DE" altLang="de-DE" sz="2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2400" b="1" dirty="0">
                <a:latin typeface="Calibri" panose="020F0502020204030204" pitchFamily="34" charset="0"/>
              </a:rPr>
              <a:t/>
            </a:r>
            <a:br>
              <a:rPr lang="de-DE" altLang="de-DE" sz="2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EA53A1B-3E84-4DFD-9EE4-A84DD6981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820" y="4705077"/>
            <a:ext cx="1626360" cy="1649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BACA12D2-9632-4669-8CDC-E2D632118D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r="9639"/>
          <a:stretch/>
        </p:blipFill>
        <p:spPr>
          <a:xfrm>
            <a:off x="4618721" y="5436296"/>
            <a:ext cx="793067" cy="961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31BD15EB-5FF2-4ED2-BF92-6C3844CB927F}"/>
              </a:ext>
            </a:extLst>
          </p:cNvPr>
          <p:cNvSpPr txBox="1"/>
          <p:nvPr/>
        </p:nvSpPr>
        <p:spPr>
          <a:xfrm>
            <a:off x="544661" y="2008849"/>
            <a:ext cx="2441276" cy="175432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Eltern können Inhalte besser kontrollieren.</a:t>
            </a:r>
          </a:p>
          <a:p>
            <a:endParaRPr lang="de-DE" dirty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Inhalte sind auf Alter angepasst.</a:t>
            </a:r>
          </a:p>
        </p:txBody>
      </p:sp>
      <p:sp>
        <p:nvSpPr>
          <p:cNvPr id="12" name="Gleichschenkliges Dreieck 11">
            <a:extLst>
              <a:ext uri="{FF2B5EF4-FFF2-40B4-BE49-F238E27FC236}">
                <a16:creationId xmlns:a16="http://schemas.microsoft.com/office/drawing/2014/main" xmlns="" id="{CD8051C7-B70C-46D2-A5B7-D5330F5261DD}"/>
              </a:ext>
            </a:extLst>
          </p:cNvPr>
          <p:cNvSpPr/>
          <p:nvPr/>
        </p:nvSpPr>
        <p:spPr>
          <a:xfrm rot="10800000">
            <a:off x="2346384" y="3730036"/>
            <a:ext cx="270739" cy="1121434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1482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31974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180975" algn="l"/>
                <a:tab pos="266700" algn="l"/>
                <a:tab pos="534988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5: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Wie wirkt Werbung auf mich?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Ich denke anders über ein Produkt.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Durch die Werbung werden mir 				sachliche Informationen vermittelt.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Wenn ich mehr Werbung gucke wird 				das Produkt billiger</a:t>
            </a: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BB564D9-0973-4D13-8C7A-FFABA708C3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9" r="17068"/>
          <a:stretch/>
        </p:blipFill>
        <p:spPr>
          <a:xfrm>
            <a:off x="278442" y="181054"/>
            <a:ext cx="3074358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993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75197" y="455975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E</a:t>
            </a: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s wird versucht, z.B. durch glückliche Kinder, das Denken über ein Produkt zu verbessern.</a:t>
            </a: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3F0BE45A-A5EA-43D9-96F0-041DA04A73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32"/>
          <a:stretch/>
        </p:blipFill>
        <p:spPr>
          <a:xfrm>
            <a:off x="3575050" y="4132142"/>
            <a:ext cx="3921453" cy="2475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C0AD4BEA-1B14-48F9-AC70-F98AD026C22B}"/>
              </a:ext>
            </a:extLst>
          </p:cNvPr>
          <p:cNvSpPr txBox="1"/>
          <p:nvPr/>
        </p:nvSpPr>
        <p:spPr>
          <a:xfrm>
            <a:off x="544661" y="1144387"/>
            <a:ext cx="2441276" cy="28623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Werbung hat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das Ziel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mehr Produkte zu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verkaufen.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Produkte werden deshalb in ein gutes Licht gestellt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xmlns="" id="{E0BD02A7-5409-4898-A2C7-18108959BF3D}"/>
              </a:ext>
            </a:extLst>
          </p:cNvPr>
          <p:cNvSpPr/>
          <p:nvPr/>
        </p:nvSpPr>
        <p:spPr>
          <a:xfrm rot="10800000">
            <a:off x="905771" y="3733265"/>
            <a:ext cx="270739" cy="1592983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388AE59-EC65-4C85-B047-11CDAC1E4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30" y="3930530"/>
            <a:ext cx="2128285" cy="1593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2671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701429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6: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Wie heißt das Pferd von </a:t>
            </a:r>
            <a:r>
              <a:rPr lang="de-DE" altLang="de-DE" sz="4000" b="1" cap="none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Yakari</a:t>
            </a:r>
            <a: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Kleiner Blitz</a:t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Kleiner Donner</a:t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Kleine Wolke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C68C16A6-334A-4F2F-998F-A7C3C2434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49" y="485153"/>
            <a:ext cx="2641300" cy="26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269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cap="none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Yakaris</a:t>
            </a:r>
            <a:r>
              <a:rPr lang="de-DE" altLang="de-DE" sz="32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Pferd hat den Namen </a:t>
            </a:r>
            <a:r>
              <a:rPr lang="de-DE" altLang="de-DE" sz="32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u="sng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Kleiner </a:t>
            </a:r>
            <a:r>
              <a:rPr lang="de-DE" altLang="de-DE" sz="3200" u="sng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Donner</a:t>
            </a:r>
            <a:r>
              <a:rPr lang="de-DE" altLang="de-DE" sz="32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44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6F061E9-CAB2-4F72-B34C-6C33A27B3F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1" r="12128" b="13796"/>
          <a:stretch/>
        </p:blipFill>
        <p:spPr>
          <a:xfrm>
            <a:off x="3779509" y="4167504"/>
            <a:ext cx="3407434" cy="2184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1A99D890-25CF-4FF7-8BD0-1AD495BE17E9}"/>
              </a:ext>
            </a:extLst>
          </p:cNvPr>
          <p:cNvSpPr txBox="1"/>
          <p:nvPr/>
        </p:nvSpPr>
        <p:spPr>
          <a:xfrm>
            <a:off x="544661" y="1805803"/>
            <a:ext cx="2441276" cy="20313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Der kleine Indianer Junge, der mit Tieren sprechen kann.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Die Serie läuft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regelmäßig auf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KIKA.</a:t>
            </a:r>
            <a:endParaRPr lang="de-DE" dirty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de-DE" dirty="0">
              <a:solidFill>
                <a:schemeClr val="bg1">
                  <a:lumMod val="85000"/>
                </a:schemeClr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Gleichschenkliges Dreieck 11">
            <a:extLst>
              <a:ext uri="{FF2B5EF4-FFF2-40B4-BE49-F238E27FC236}">
                <a16:creationId xmlns:a16="http://schemas.microsoft.com/office/drawing/2014/main" xmlns="" id="{28B0CB43-2DDB-4CE5-B628-8CAB63555CDB}"/>
              </a:ext>
            </a:extLst>
          </p:cNvPr>
          <p:cNvSpPr/>
          <p:nvPr/>
        </p:nvSpPr>
        <p:spPr>
          <a:xfrm rot="10800000">
            <a:off x="1664897" y="3763175"/>
            <a:ext cx="270739" cy="1121434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692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585504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7: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Auf welchem Sender läuft die Kinder Nachrichtensendung LOGO</a:t>
            </a:r>
            <a:r>
              <a:rPr lang="de-DE" altLang="de-DE" sz="40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? </a:t>
            </a: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Sat.1</a:t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Kika</a:t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Vox</a:t>
            </a:r>
            <a: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FDBEA41-93A3-4BF1-839B-6ACB0DBE6E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" t="-29370" r="28726" b="29370"/>
          <a:stretch/>
        </p:blipFill>
        <p:spPr>
          <a:xfrm>
            <a:off x="177799" y="-312666"/>
            <a:ext cx="31750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3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Bei Logo werden Kinder an Nachrichten aus aller Welt herangeführt.</a:t>
            </a: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6702F8AC-E379-4C9F-9810-0476F1F50A1A}"/>
              </a:ext>
            </a:extLst>
          </p:cNvPr>
          <p:cNvSpPr txBox="1"/>
          <p:nvPr/>
        </p:nvSpPr>
        <p:spPr>
          <a:xfrm>
            <a:off x="544661" y="2854371"/>
            <a:ext cx="2441276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altLang="de-DE" b="1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Logo läuft jeden Tag auf </a:t>
            </a:r>
            <a:r>
              <a:rPr lang="de-DE" altLang="de-DE" b="1" u="sng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KIKA um 19.50</a:t>
            </a:r>
            <a:endParaRPr lang="de-DE" dirty="0">
              <a:solidFill>
                <a:schemeClr val="bg1">
                  <a:lumMod val="85000"/>
                </a:schemeClr>
              </a:solidFill>
              <a:latin typeface="Arial Nova Light" panose="020B0304020202020204" pitchFamily="34" charset="0"/>
            </a:endParaRP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CE782B74-32A0-4EFC-82DF-BA4CCAB0202E}"/>
              </a:ext>
            </a:extLst>
          </p:cNvPr>
          <p:cNvSpPr/>
          <p:nvPr/>
        </p:nvSpPr>
        <p:spPr>
          <a:xfrm rot="10800000">
            <a:off x="2294624" y="3500702"/>
            <a:ext cx="270739" cy="1613139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7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59982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9:</a:t>
            </a:r>
            <a:r>
              <a:rPr lang="de-DE" altLang="de-DE" sz="3200" b="1" dirty="0">
                <a:solidFill>
                  <a:srgbClr val="FF66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solidFill>
                  <a:srgbClr val="FF66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Wie alt muss </a:t>
            </a:r>
            <a:r>
              <a:rPr lang="de-DE" altLang="de-DE" sz="44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ein Kind sein, um </a:t>
            </a: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TIKTOK </a:t>
            </a:r>
            <a:r>
              <a:rPr lang="de-DE" altLang="de-DE" sz="44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nutzen </a:t>
            </a: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zu dürfen?</a:t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	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16 Jahren</a:t>
            </a: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	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18 Jahren</a:t>
            </a: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	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13 Jahren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2" name="AutoShape 2" descr="TikTok">
            <a:extLst>
              <a:ext uri="{FF2B5EF4-FFF2-40B4-BE49-F238E27FC236}">
                <a16:creationId xmlns:a16="http://schemas.microsoft.com/office/drawing/2014/main" xmlns="" id="{F97F993F-FF83-4DE5-80AA-F79D760675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TikTok">
            <a:extLst>
              <a:ext uri="{FF2B5EF4-FFF2-40B4-BE49-F238E27FC236}">
                <a16:creationId xmlns:a16="http://schemas.microsoft.com/office/drawing/2014/main" xmlns="" id="{AB2DEFE7-A496-42EB-B283-91CBB69D05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390C2E3-2A79-4C90-B814-95ED449BE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4" y="225426"/>
            <a:ext cx="1987430" cy="19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023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Mit 13 Jahren darf man sich einen TIKTOK Account zulegen, solange man die Erlaubnis seiner Eltern </a:t>
            </a:r>
            <a: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hat</a:t>
            </a:r>
            <a:b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4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(laut </a:t>
            </a:r>
            <a:r>
              <a:rPr lang="de-DE" altLang="de-DE" sz="2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den Nutzungsbedingungen der </a:t>
            </a:r>
            <a:r>
              <a:rPr lang="de-DE" altLang="de-DE" sz="24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App).</a:t>
            </a: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915C6EB8-4556-4275-A143-83CC2DC0CB72}"/>
              </a:ext>
            </a:extLst>
          </p:cNvPr>
          <p:cNvSpPr txBox="1"/>
          <p:nvPr/>
        </p:nvSpPr>
        <p:spPr>
          <a:xfrm>
            <a:off x="293299" y="2304835"/>
            <a:ext cx="2876070" cy="12003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WhatsApp darf man laut Nutzungsbedingungen außerdem erst ab 16 Jahren nutzen 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5712F9EA-9F0B-49E4-8F57-0943D779FABF}"/>
              </a:ext>
            </a:extLst>
          </p:cNvPr>
          <p:cNvSpPr/>
          <p:nvPr/>
        </p:nvSpPr>
        <p:spPr>
          <a:xfrm rot="10800000">
            <a:off x="905771" y="3505164"/>
            <a:ext cx="270739" cy="1474335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0674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320505"/>
            <a:ext cx="7859866" cy="4286669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10: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Was sind 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Alternativen zu WhatsApp?</a:t>
            </a: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	</a:t>
            </a: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</a:t>
            </a:r>
            <a:r>
              <a:rPr lang="de-DE" altLang="de-DE" sz="32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	Instagram &amp; Facebook</a:t>
            </a: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	</a:t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	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Threema &amp; Signal</a:t>
            </a: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	</a:t>
            </a:r>
            <a:b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	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YouTube &amp; Netflix</a:t>
            </a: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7A722CF-2C98-4832-B859-D2FB8DB71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66" y="281082"/>
            <a:ext cx="1524721" cy="152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09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1239538"/>
            <a:ext cx="7859866" cy="4226727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Alternativen zu WhatsApp können 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Threema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oder 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Signal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sein sie gelten als besonders </a:t>
            </a: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datensicher</a:t>
            </a: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53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53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000" b="1" dirty="0">
                <a:latin typeface="Calibri" panose="020F0502020204030204" pitchFamily="34" charset="0"/>
              </a:rPr>
              <a:t/>
            </a:r>
            <a:br>
              <a:rPr lang="de-DE" altLang="de-DE" sz="40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0983EB1A-AD32-4E71-814E-1E0C27054898}"/>
              </a:ext>
            </a:extLst>
          </p:cNvPr>
          <p:cNvSpPr txBox="1"/>
          <p:nvPr/>
        </p:nvSpPr>
        <p:spPr>
          <a:xfrm>
            <a:off x="465826" y="2253077"/>
            <a:ext cx="2579299" cy="12003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WhatsApp gehört außerdem genau wie Instagram zu Facebook.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1F184EC1-8652-4C6E-A9F4-8A4C272ABE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4" t="9654" r="24907" b="5568"/>
          <a:stretch/>
        </p:blipFill>
        <p:spPr>
          <a:xfrm>
            <a:off x="3873800" y="4558829"/>
            <a:ext cx="1836738" cy="1814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96DF5EAF-A324-4257-96CF-2ACAFE9DCB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3" t="10335" r="25862" b="6665"/>
          <a:stretch/>
        </p:blipFill>
        <p:spPr>
          <a:xfrm>
            <a:off x="6231538" y="4590692"/>
            <a:ext cx="1846292" cy="1814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Gleichschenkliges Dreieck 11">
            <a:extLst>
              <a:ext uri="{FF2B5EF4-FFF2-40B4-BE49-F238E27FC236}">
                <a16:creationId xmlns:a16="http://schemas.microsoft.com/office/drawing/2014/main" xmlns="" id="{C3D9B2BD-2A69-478A-882C-2F828969B109}"/>
              </a:ext>
            </a:extLst>
          </p:cNvPr>
          <p:cNvSpPr/>
          <p:nvPr/>
        </p:nvSpPr>
        <p:spPr>
          <a:xfrm rot="10800000">
            <a:off x="2299061" y="3453405"/>
            <a:ext cx="270739" cy="1689995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65942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245497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11: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Wie heißt der neugierige Hund bei </a:t>
            </a:r>
            <a:r>
              <a:rPr lang="de-DE" altLang="de-DE" sz="4400" b="1" cap="none" dirty="0" smtClean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der </a:t>
            </a:r>
            <a:r>
              <a:rPr lang="de-DE" altLang="de-DE" sz="4400" b="1" cap="none" dirty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Sendung </a:t>
            </a:r>
            <a:r>
              <a:rPr lang="de-DE" altLang="de-DE" sz="4400" b="1" cap="none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Löwenzahn</a:t>
            </a:r>
            <a:r>
              <a:rPr lang="de-DE" altLang="de-DE" sz="4400" b="1" cap="none" dirty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?</a:t>
            </a: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	Keks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	Fritz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	Max</a:t>
            </a:r>
            <a: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2266AB9-6647-41D9-B04D-2522D72C72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12"/>
          <a:stretch/>
        </p:blipFill>
        <p:spPr>
          <a:xfrm>
            <a:off x="698800" y="327804"/>
            <a:ext cx="2132999" cy="147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5797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Antwort:</a:t>
            </a:r>
            <a:r>
              <a:rPr lang="de-DE" alt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de-DE" altLang="de-DE" sz="6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2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de-DE" altLang="de-DE" sz="40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Der Name von diesem Hund ist Keks</a:t>
            </a:r>
            <a:r>
              <a:rPr lang="de-DE" altLang="de-DE" sz="2800" b="1" cap="none" dirty="0">
                <a:latin typeface="Calibri" panose="020F0502020204030204" pitchFamily="34" charset="0"/>
              </a:rPr>
              <a:t/>
            </a:r>
            <a:br>
              <a:rPr lang="de-DE" altLang="de-DE" sz="2800" b="1" cap="none" dirty="0">
                <a:latin typeface="Calibri" panose="020F0502020204030204" pitchFamily="34" charset="0"/>
              </a:rPr>
            </a:br>
            <a:r>
              <a:rPr lang="de-DE" altLang="de-DE" sz="2800" b="1" cap="none" dirty="0">
                <a:latin typeface="Calibri" panose="020F0502020204030204" pitchFamily="34" charset="0"/>
              </a:rPr>
              <a:t/>
            </a:r>
            <a:br>
              <a:rPr lang="de-DE" altLang="de-DE" sz="2800" b="1" cap="none" dirty="0">
                <a:latin typeface="Calibri" panose="020F0502020204030204" pitchFamily="34" charset="0"/>
              </a:rPr>
            </a:br>
            <a:endParaRPr lang="de-DE" altLang="de-DE" sz="2400" cap="none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E2C2B145-33F0-483F-8EE6-AC00A5DE2268}"/>
              </a:ext>
            </a:extLst>
          </p:cNvPr>
          <p:cNvSpPr txBox="1"/>
          <p:nvPr/>
        </p:nvSpPr>
        <p:spPr>
          <a:xfrm>
            <a:off x="564604" y="2828835"/>
            <a:ext cx="2579299" cy="12003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Immer 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sonntags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um 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11 Uhr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kann man bei Löwenzahn auf </a:t>
            </a:r>
            <a:r>
              <a:rPr lang="de-DE" u="sng" dirty="0" err="1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KiKa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 was neues lernen. 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C9BD5E1E-B2BF-4E2E-9ABE-7FECE16AA4A4}"/>
              </a:ext>
            </a:extLst>
          </p:cNvPr>
          <p:cNvSpPr/>
          <p:nvPr/>
        </p:nvSpPr>
        <p:spPr>
          <a:xfrm rot="10800000">
            <a:off x="936086" y="4029164"/>
            <a:ext cx="270739" cy="1114236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7681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15386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630238" algn="l"/>
                <a:tab pos="715963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12: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Warum könnte </a:t>
            </a:r>
            <a:r>
              <a:rPr lang="de-DE" altLang="de-DE" sz="3200" b="1" cap="none" dirty="0" smtClean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ich </a:t>
            </a:r>
            <a:r>
              <a:rPr lang="de-DE" altLang="de-DE" sz="3200" b="1" cap="none" dirty="0">
                <a:solidFill>
                  <a:schemeClr val="bg2">
                    <a:lumMod val="10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ein Problem von Instagram bekommen?</a:t>
            </a:r>
            <a: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>A: 	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Ich versuche genau so zu sein, 	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wie 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die Leute auf den Bilder.</a:t>
            </a: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	Bei der Nutzung fallen hohe Kosten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für mich an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dirty="0">
                <a:latin typeface="Arial Rounded MT Bold" panose="020F0704030504030204" pitchFamily="34" charset="0"/>
                <a:cs typeface="Arial" panose="020B0604020202020204" pitchFamily="34" charset="0"/>
              </a:rPr>
              <a:t>C: 	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Die App könnte mich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abhören, was ich zu Hause erzähle</a:t>
            </a:r>
            <a:r>
              <a:rPr lang="de-DE" altLang="de-DE" sz="31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.</a:t>
            </a:r>
            <a: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9114F7BB-6BFB-44EB-9CB4-1747EA4EE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84" y="47625"/>
            <a:ext cx="2600429" cy="244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706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6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Oft entspricht Instagram nicht der Realität</a:t>
            </a:r>
            <a:r>
              <a:rPr lang="de-DE" altLang="de-DE" sz="28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, und mir vermittelt es, dass alle eine tolle Scheinwelt haben</a:t>
            </a:r>
            <a:r>
              <a:rPr lang="de-DE" altLang="de-DE" sz="2800" cap="none" dirty="0" smtClean="0">
                <a:latin typeface="Arial Nova Light" panose="020B0304020202020204" pitchFamily="34" charset="0"/>
                <a:cs typeface="Arial" panose="020B0604020202020204" pitchFamily="34" charset="0"/>
              </a:rPr>
              <a:t>.</a:t>
            </a: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35182959-6C24-473D-AA3F-2ABDE536C297}"/>
              </a:ext>
            </a:extLst>
          </p:cNvPr>
          <p:cNvSpPr txBox="1"/>
          <p:nvPr/>
        </p:nvSpPr>
        <p:spPr>
          <a:xfrm>
            <a:off x="564604" y="2828835"/>
            <a:ext cx="2579299" cy="147732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Über eine Milliarden aktive Konten hat Instagram, da will sich jeder von seiner besten Seite zeigen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75E2EBF-64E8-4D3F-AC2A-B23874845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29" y="4122588"/>
            <a:ext cx="2484587" cy="2484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xmlns="" id="{977D0A21-E953-497A-8D16-7B45D783145E}"/>
              </a:ext>
            </a:extLst>
          </p:cNvPr>
          <p:cNvSpPr/>
          <p:nvPr/>
        </p:nvSpPr>
        <p:spPr>
          <a:xfrm rot="10800000">
            <a:off x="2419828" y="4295921"/>
            <a:ext cx="270739" cy="949232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9061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15386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13: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Was ist besonders an Pippi Langstrumpf?</a:t>
            </a: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Sie ist super schlau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Sie muss nicht essen und trinken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Sie besitzt übermenschliche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Kraft</a:t>
            </a:r>
            <a: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54FCC6E-1F56-4C10-9B4D-8FAB79A51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r="8136"/>
          <a:stretch/>
        </p:blipFill>
        <p:spPr>
          <a:xfrm>
            <a:off x="698800" y="304998"/>
            <a:ext cx="2348719" cy="1416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89711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6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0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0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Pippi ist übermenschlich </a:t>
            </a:r>
            <a:r>
              <a:rPr lang="de-DE" altLang="de-DE" sz="4000" cap="non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stark.</a:t>
            </a:r>
            <a:r>
              <a:rPr lang="de-DE" altLang="de-DE" sz="2800" b="1" cap="none" dirty="0">
                <a:latin typeface="Calibri" panose="020F0502020204030204" pitchFamily="34" charset="0"/>
              </a:rPr>
              <a:t/>
            </a:r>
            <a:br>
              <a:rPr lang="de-DE" altLang="de-DE" sz="2800" b="1" cap="none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Vor allem prägte sie ein selbstständiges und starkes Frauenbild</a:t>
            </a:r>
            <a:r>
              <a:rPr 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r>
              <a:rPr 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Es war besonders im Erscheinungsjahr </a:t>
            </a:r>
            <a:r>
              <a:rPr lang="de-DE" sz="3100" cap="non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1945, dass Frauen über sich bestimmen so wie Pippi.</a:t>
            </a:r>
            <a:r>
              <a:rPr 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endParaRPr lang="de-DE" altLang="de-DE" sz="4000" cap="none" dirty="0">
              <a:solidFill>
                <a:prstClr val="black">
                  <a:lumMod val="95000"/>
                  <a:lumOff val="5000"/>
                </a:prst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009179CD-A5AB-48D7-A2E3-F25764EAA424}"/>
              </a:ext>
            </a:extLst>
          </p:cNvPr>
          <p:cNvSpPr txBox="1"/>
          <p:nvPr/>
        </p:nvSpPr>
        <p:spPr>
          <a:xfrm>
            <a:off x="553287" y="1805803"/>
            <a:ext cx="2579299" cy="20313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Pippi war ein Vorbild für die damalige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Generation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.</a:t>
            </a:r>
          </a:p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Vor allem prägte sie ein selbstständiges und starkes Frauenbild.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015920B9-232C-4B18-AFB8-FDDBAC986715}"/>
              </a:ext>
            </a:extLst>
          </p:cNvPr>
          <p:cNvSpPr/>
          <p:nvPr/>
        </p:nvSpPr>
        <p:spPr>
          <a:xfrm rot="10800000">
            <a:off x="1707566" y="3837128"/>
            <a:ext cx="270739" cy="949232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135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224173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14: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Was fällt bei </a:t>
            </a:r>
            <a:r>
              <a:rPr lang="de-DE" altLang="de-DE" sz="31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smart </a:t>
            </a:r>
            <a:r>
              <a:rPr lang="de-DE" altLang="de-DE" sz="3100" b="1" cap="none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kiddie</a:t>
            </a:r>
            <a:r>
              <a:rPr lang="de-DE" altLang="de-DE" sz="31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31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Sam</a:t>
            </a: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auf?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: Er hat eine hohe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Stimme.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: Er ist ständig am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Smartphone.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: Er hat keine </a:t>
            </a:r>
            <a:r>
              <a:rPr lang="de-DE" altLang="de-DE" sz="3100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Freund*innen.</a:t>
            </a:r>
            <a:r>
              <a:rPr lang="de-DE" altLang="de-DE" sz="3100" dirty="0">
                <a:latin typeface="Arial Nova Light" panose="020B03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100" dirty="0">
                <a:latin typeface="Arial Nova Light" panose="020B03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08A496D-7F4D-49AE-96EC-5E7580B3C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49" y="4615487"/>
            <a:ext cx="1258121" cy="233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080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u="sng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u="sng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Er ist ständig am Smartphone.</a:t>
            </a:r>
            <a:r>
              <a:rPr lang="de-DE" altLang="de-DE" sz="2800" b="1" cap="none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3BF06897-BB60-4C79-B098-890C9776CEE0}"/>
              </a:ext>
            </a:extLst>
          </p:cNvPr>
          <p:cNvSpPr txBox="1"/>
          <p:nvPr/>
        </p:nvSpPr>
        <p:spPr>
          <a:xfrm>
            <a:off x="553287" y="1805803"/>
            <a:ext cx="2579299" cy="20313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Ich bin zwar viel am Smartphone, bin aber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bereit,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das zu ändern und zu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lernen,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wie ich gesünder mit Medien umgehen kann.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FDE3B87A-3FC3-4A7E-A8E6-FFD289D1A659}"/>
              </a:ext>
            </a:extLst>
          </p:cNvPr>
          <p:cNvSpPr/>
          <p:nvPr/>
        </p:nvSpPr>
        <p:spPr>
          <a:xfrm rot="10800000">
            <a:off x="931187" y="3837127"/>
            <a:ext cx="270739" cy="1215069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3404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35706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15: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Wodurch wurde Nintendo bekannt?</a:t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Videospiele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TV-Serie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Spielkarten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DDECF0E-BD5D-4941-ACEE-45860447C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86" y="47625"/>
            <a:ext cx="2530225" cy="187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815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Nintendo wurde ursprünglich durch </a:t>
            </a:r>
            <a: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Spielkarten, wie z.B. </a:t>
            </a:r>
            <a:r>
              <a:rPr lang="de-DE" altLang="de-DE" sz="2800" b="1" cap="none" dirty="0" err="1" smtClean="0">
                <a:latin typeface="Arial Rounded MT Bold" panose="020F0704030504030204" pitchFamily="34" charset="0"/>
                <a:cs typeface="Arial" panose="020B0604020202020204" pitchFamily="34" charset="0"/>
              </a:rPr>
              <a:t>Pokemon</a:t>
            </a:r>
            <a:r>
              <a:rPr lang="de-DE" altLang="de-DE" sz="28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,  </a:t>
            </a: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bekannt.</a:t>
            </a:r>
            <a:r>
              <a:rPr lang="de-DE" altLang="de-DE" sz="29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9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86F9295B-C95C-4CE5-8F05-7C45DA13953D}"/>
              </a:ext>
            </a:extLst>
          </p:cNvPr>
          <p:cNvSpPr txBox="1"/>
          <p:nvPr/>
        </p:nvSpPr>
        <p:spPr>
          <a:xfrm>
            <a:off x="475649" y="2828835"/>
            <a:ext cx="2579299" cy="12003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Heutzutage ist Nintendo vor allem bekannt durch ihre Spielkonsolen.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C0045DDC-4912-4776-AA7D-9B592881702E}"/>
              </a:ext>
            </a:extLst>
          </p:cNvPr>
          <p:cNvSpPr/>
          <p:nvPr/>
        </p:nvSpPr>
        <p:spPr>
          <a:xfrm rot="10800000">
            <a:off x="2371798" y="3933146"/>
            <a:ext cx="270739" cy="1215069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802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35706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16: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Ab der wievielten Klasse sollte man ein Smartphone besitzen?</a:t>
            </a: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ab der 3ten klasse</a:t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ab der 5ten klasse</a:t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ab der 8ten klasse</a:t>
            </a:r>
            <a:r>
              <a:rPr lang="de-DE" altLang="de-DE" sz="44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FB0BD25E-8667-44B6-9431-9FBCCCADA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00" y="405714"/>
            <a:ext cx="2377999" cy="178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174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</a:t>
            </a:r>
            <a:r>
              <a:rPr lang="de-DE" altLang="de-DE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Wir </a:t>
            </a: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empfehlen, 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das </a:t>
            </a: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Kinder frühestens </a:t>
            </a:r>
            <a:r>
              <a:rPr lang="de-DE" altLang="de-DE" sz="36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ab </a:t>
            </a:r>
            <a:r>
              <a:rPr lang="de-DE" altLang="de-DE" sz="36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der 5ten Klasse </a:t>
            </a: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ein </a:t>
            </a:r>
            <a:r>
              <a:rPr lang="de-DE" altLang="de-DE" sz="36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eigenes Smartphone besitzen </a:t>
            </a:r>
            <a:r>
              <a:rPr lang="de-DE" altLang="de-DE" sz="36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sollen.</a:t>
            </a:r>
            <a:r>
              <a:rPr lang="de-DE" altLang="de-DE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86F9295B-C95C-4CE5-8F05-7C45DA13953D}"/>
              </a:ext>
            </a:extLst>
          </p:cNvPr>
          <p:cNvSpPr txBox="1"/>
          <p:nvPr/>
        </p:nvSpPr>
        <p:spPr>
          <a:xfrm>
            <a:off x="475649" y="2828835"/>
            <a:ext cx="2579299" cy="147732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Es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reicht,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wenn Kinder im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Grundschulalter mal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die Geräte Ihrer Eltern nutzen.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C0045DDC-4912-4776-AA7D-9B592881702E}"/>
              </a:ext>
            </a:extLst>
          </p:cNvPr>
          <p:cNvSpPr/>
          <p:nvPr/>
        </p:nvSpPr>
        <p:spPr>
          <a:xfrm rot="10800000">
            <a:off x="2371797" y="4306162"/>
            <a:ext cx="270739" cy="842052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4636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2357066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17: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Welches Tier ist die Hauptfigur aus dem Kinderbuch Wood Walkers?</a:t>
            </a: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Puma</a:t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Eichhörnchen</a:t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Bison</a:t>
            </a:r>
            <a:r>
              <a:rPr lang="de-DE" altLang="de-DE" sz="44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60123D5-02AF-4A19-9CB9-70D5B3BA1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337957"/>
            <a:ext cx="28575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383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Die Hauptfigur Carag ist ein Puma, in seiner Tierform.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DAAD3B93-DAB5-440E-A102-12C8792C7083}"/>
              </a:ext>
            </a:extLst>
          </p:cNvPr>
          <p:cNvSpPr txBox="1"/>
          <p:nvPr/>
        </p:nvSpPr>
        <p:spPr>
          <a:xfrm>
            <a:off x="475647" y="2525003"/>
            <a:ext cx="2579299" cy="147732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Seine besten Freunde Holly und Brandon sind jedoch Eichhörnchen und Bison.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9A932651-7161-404F-8677-20F04C5CD638}"/>
              </a:ext>
            </a:extLst>
          </p:cNvPr>
          <p:cNvSpPr/>
          <p:nvPr/>
        </p:nvSpPr>
        <p:spPr>
          <a:xfrm rot="10800000">
            <a:off x="2345919" y="4002331"/>
            <a:ext cx="270739" cy="1049866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1519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954" y="270013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630238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18:</a:t>
            </a: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Damit ich </a:t>
            </a:r>
            <a:r>
              <a:rPr lang="de-DE" altLang="de-DE" sz="3100" b="1" i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kindgerecht</a:t>
            </a:r>
            <a:r>
              <a:rPr lang="de-DE" altLang="de-DE" sz="31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im Internet unterwegs bin könnte ich … ?</a:t>
            </a: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Nur tagsüber Online gehen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Nur Sachen für die Schule suchen</a:t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 Suchmaschinen für Kinder nutzen</a:t>
            </a:r>
            <a:r>
              <a:rPr lang="de-DE" altLang="de-DE" sz="31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Calibri" panose="020F0502020204030204" pitchFamily="34" charset="0"/>
              </a:rPr>
              <a:t/>
            </a:r>
            <a:br>
              <a:rPr lang="de-DE" altLang="de-DE" sz="44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E8B6B3B-EB26-4986-AA46-55D823405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36" y="220154"/>
            <a:ext cx="2069463" cy="206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897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28317" y="1791628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</a:t>
            </a:r>
            <a:r>
              <a:rPr lang="de-DE" altLang="de-DE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83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C</a:t>
            </a: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Eine</a:t>
            </a: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de-DE" altLang="de-DE" sz="36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Suchmaschine für Kinder zu nutzen ist eine </a:t>
            </a:r>
            <a:r>
              <a:rPr lang="de-DE" altLang="de-DE" sz="3600" cap="non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tolle Möglichkeit, </a:t>
            </a:r>
            <a:br>
              <a:rPr lang="de-DE" altLang="de-DE" sz="3600" cap="non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die </a:t>
            </a:r>
            <a:r>
              <a:rPr lang="de-DE" altLang="de-DE" sz="36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Vorteile des Internets kennen zu lernen.</a:t>
            </a: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Beispiel: </a:t>
            </a:r>
            <a:br>
              <a:rPr lang="de-DE" altLang="de-DE" sz="3600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i="1" u="sng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blinde-kuh.de</a:t>
            </a:r>
            <a:br>
              <a:rPr lang="de-DE" altLang="de-DE" sz="3600" i="1" u="sng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i="1" u="sng" cap="none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fragfinn.de</a:t>
            </a: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	</a:t>
            </a:r>
            <a: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6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9CC2859D-2061-460A-BBC0-EE8C2F17F026}"/>
              </a:ext>
            </a:extLst>
          </p:cNvPr>
          <p:cNvSpPr txBox="1"/>
          <p:nvPr/>
        </p:nvSpPr>
        <p:spPr>
          <a:xfrm>
            <a:off x="475647" y="2525003"/>
            <a:ext cx="2579299" cy="147732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Um das </a:t>
            </a:r>
            <a:r>
              <a:rPr lang="de-DE" i="1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Internet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kennen zu lernen kann man auch mit Mama oder Papa zusammen surfen.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CEA1CB9C-D4A1-4960-AA3A-6BB0B54ABE0B}"/>
              </a:ext>
            </a:extLst>
          </p:cNvPr>
          <p:cNvSpPr/>
          <p:nvPr/>
        </p:nvSpPr>
        <p:spPr>
          <a:xfrm rot="10800000">
            <a:off x="974319" y="4002331"/>
            <a:ext cx="270739" cy="1049866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1064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436832" y="1693491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spcBef>
                <a:spcPts val="350"/>
              </a:spcBef>
              <a:tabLst>
                <a:tab pos="0" algn="l"/>
                <a:tab pos="534988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Frage 19:</a:t>
            </a: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Wie gewinnt man bei </a:t>
            </a:r>
            <a:r>
              <a:rPr lang="de-DE" altLang="de-DE" sz="3200" b="1" cap="none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BrawlStars</a:t>
            </a: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 Showdown?</a:t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A: Man muss einen markierten Bereich 		verteidigen.</a:t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B: Man muss als </a:t>
            </a:r>
            <a:r>
              <a:rPr lang="de-DE" altLang="de-DE" sz="3100" b="1" cap="none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letztes </a:t>
            </a: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überleben.</a:t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100" b="1" cap="none" dirty="0">
                <a:latin typeface="Arial Rounded MT Bold" panose="020F0704030504030204" pitchFamily="34" charset="0"/>
                <a:cs typeface="Arial" panose="020B0604020202020204" pitchFamily="34" charset="0"/>
              </a:rPr>
              <a:t>C:	Man muss eine versteckte Truhe 		finden.</a:t>
            </a:r>
            <a:r>
              <a:rPr lang="de-DE" altLang="de-DE" sz="4400" dirty="0">
                <a:latin typeface="Arial Nova Light" panose="020B03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4400" dirty="0">
                <a:latin typeface="Arial Nova Light" panose="020B03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Nova Light" panose="020B03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Nova Light" panose="020B03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 Nova Light" panose="020B03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latin typeface="Arial Nova Light" panose="020B0304020202020204" pitchFamily="34" charset="0"/>
                <a:cs typeface="Arial" panose="020B0604020202020204" pitchFamily="34" charset="0"/>
              </a:rPr>
            </a:br>
            <a:r>
              <a:rPr lang="de-DE" altLang="de-DE" sz="4400" b="1" dirty="0">
                <a:latin typeface="Arial Nova Light" panose="020B0304020202020204" pitchFamily="34" charset="0"/>
              </a:rPr>
              <a:t/>
            </a:r>
            <a:br>
              <a:rPr lang="de-DE" altLang="de-DE" sz="4400" b="1" dirty="0">
                <a:latin typeface="Arial Nova Light" panose="020B0304020202020204" pitchFamily="34" charset="0"/>
              </a:rPr>
            </a:br>
            <a:r>
              <a:rPr lang="de-DE" altLang="de-DE" sz="2800" b="1" dirty="0">
                <a:latin typeface="Arial Nova Light" panose="020B0304020202020204" pitchFamily="34" charset="0"/>
              </a:rPr>
              <a:t/>
            </a:r>
            <a:br>
              <a:rPr lang="de-DE" altLang="de-DE" sz="2800" b="1" dirty="0">
                <a:latin typeface="Arial Nova Light" panose="020B0304020202020204" pitchFamily="34" charset="0"/>
              </a:rPr>
            </a:br>
            <a:r>
              <a:rPr lang="de-DE" altLang="de-DE" sz="2800" b="1" dirty="0">
                <a:latin typeface="Arial Nova Light" panose="020B0304020202020204" pitchFamily="34" charset="0"/>
              </a:rPr>
              <a:t/>
            </a:r>
            <a:br>
              <a:rPr lang="de-DE" altLang="de-DE" sz="2800" b="1" dirty="0">
                <a:latin typeface="Arial Nova Light" panose="020B0304020202020204" pitchFamily="34" charset="0"/>
              </a:rPr>
            </a:br>
            <a:r>
              <a:rPr lang="de-DE" altLang="de-DE" sz="2800" b="1" dirty="0">
                <a:latin typeface="Arial Nova Light" panose="020B0304020202020204" pitchFamily="34" charset="0"/>
              </a:rPr>
              <a:t/>
            </a:r>
            <a:br>
              <a:rPr lang="de-DE" altLang="de-DE" sz="2800" b="1" dirty="0">
                <a:latin typeface="Arial Nova Light" panose="020B0304020202020204" pitchFamily="34" charset="0"/>
              </a:rPr>
            </a:br>
            <a:endParaRPr lang="de-DE" altLang="de-DE" sz="2400" dirty="0">
              <a:latin typeface="Arial Nova Light" panose="020B03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4CD04169-963D-4EC8-B786-8CCAFCDBD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00" y="353683"/>
            <a:ext cx="2543325" cy="203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703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800" y="-59267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575050" y="825470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Antwort: </a:t>
            </a:r>
            <a:r>
              <a:rPr lang="de-DE" altLang="de-DE" sz="75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/>
            </a:r>
            <a:br>
              <a:rPr lang="de-DE" altLang="de-DE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de-DE" altLang="de-DE" sz="3200" b="1" cap="none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Man muss als letzter überleben, entweder alleine oder als Duo.</a:t>
            </a:r>
            <a:r>
              <a:rPr lang="de-DE" altLang="de-DE" sz="3200" b="1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altLang="de-DE" sz="3200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200" b="1" dirty="0">
                <a:latin typeface="Calibri" panose="020F0502020204030204" pitchFamily="34" charset="0"/>
              </a:rPr>
              <a:t/>
            </a:r>
            <a:br>
              <a:rPr lang="de-DE" altLang="de-DE" sz="32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B81FFB4B-0F06-4055-B12C-8D78812F11E9}"/>
              </a:ext>
            </a:extLst>
          </p:cNvPr>
          <p:cNvSpPr txBox="1"/>
          <p:nvPr/>
        </p:nvSpPr>
        <p:spPr>
          <a:xfrm>
            <a:off x="475649" y="3079001"/>
            <a:ext cx="2579299" cy="92333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Die Entwickler sitzen in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der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finnischen 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Hauptstadt Helsinki.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xmlns="" id="{47C8D54E-2143-4112-B5B6-7E590F820A59}"/>
              </a:ext>
            </a:extLst>
          </p:cNvPr>
          <p:cNvSpPr/>
          <p:nvPr/>
        </p:nvSpPr>
        <p:spPr>
          <a:xfrm rot="10800000">
            <a:off x="1629928" y="4002331"/>
            <a:ext cx="270739" cy="843808"/>
          </a:xfrm>
          <a:prstGeom prst="triangle">
            <a:avLst/>
          </a:prstGeom>
          <a:solidFill>
            <a:srgbClr val="268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5584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575050" y="6397625"/>
            <a:ext cx="183673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5483226" y="6405563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defTabSz="457200">
              <a:spcBef>
                <a:spcPct val="0"/>
              </a:spcBef>
              <a:buClrTx/>
              <a:buFontTx/>
              <a:buNone/>
            </a:pPr>
            <a:endParaRPr lang="de-DE" altLang="de-DE" sz="1400"/>
          </a:p>
        </p:txBody>
      </p:sp>
      <p:sp>
        <p:nvSpPr>
          <p:cNvPr id="3" name="Rechteck 2"/>
          <p:cNvSpPr/>
          <p:nvPr/>
        </p:nvSpPr>
        <p:spPr>
          <a:xfrm>
            <a:off x="177799" y="-67505"/>
            <a:ext cx="3175000" cy="7120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3695624" y="1492735"/>
            <a:ext cx="7859866" cy="470413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>
              <a:spcBef>
                <a:spcPts val="3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altLang="de-DE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Und?</a:t>
            </a:r>
            <a:br>
              <a:rPr lang="de-DE" altLang="de-DE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Wie Viel hattet ihr richtig?</a:t>
            </a: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r>
              <a:rPr lang="de-DE" altLang="de-DE" sz="2800" b="1" dirty="0">
                <a:latin typeface="Calibri" panose="020F0502020204030204" pitchFamily="34" charset="0"/>
              </a:rPr>
              <a:t/>
            </a:r>
            <a:br>
              <a:rPr lang="de-DE" altLang="de-DE" sz="2800" b="1" dirty="0">
                <a:latin typeface="Calibri" panose="020F0502020204030204" pitchFamily="34" charset="0"/>
              </a:rPr>
            </a:br>
            <a:endParaRPr lang="de-DE" altLang="de-DE" sz="2400" dirty="0"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6" t="18594" r="24535" b="2336"/>
          <a:stretch/>
        </p:blipFill>
        <p:spPr>
          <a:xfrm>
            <a:off x="698800" y="5052197"/>
            <a:ext cx="2132999" cy="175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189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298F3C21-E45A-4410-B985-257FD06757C2}"/>
              </a:ext>
            </a:extLst>
          </p:cNvPr>
          <p:cNvSpPr/>
          <p:nvPr/>
        </p:nvSpPr>
        <p:spPr>
          <a:xfrm>
            <a:off x="1128712" y="4729162"/>
            <a:ext cx="9572625" cy="1943100"/>
          </a:xfrm>
          <a:prstGeom prst="rect">
            <a:avLst/>
          </a:prstGeom>
          <a:solidFill>
            <a:srgbClr val="0058F2"/>
          </a:solidFill>
          <a:ln>
            <a:solidFill>
              <a:srgbClr val="005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F76CD6D3-ADB8-4940-9B26-1F6080ABF945}"/>
              </a:ext>
            </a:extLst>
          </p:cNvPr>
          <p:cNvSpPr txBox="1"/>
          <p:nvPr/>
        </p:nvSpPr>
        <p:spPr>
          <a:xfrm>
            <a:off x="1528762" y="510063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>
                <a:solidFill>
                  <a:srgbClr val="FFC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 zum nächsten Mal!</a:t>
            </a:r>
          </a:p>
        </p:txBody>
      </p:sp>
    </p:spTree>
    <p:extLst>
      <p:ext uri="{BB962C8B-B14F-4D97-AF65-F5344CB8AC3E}">
        <p14:creationId xmlns:p14="http://schemas.microsoft.com/office/powerpoint/2010/main" val="264410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1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2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5.xml><?xml version="1.0" encoding="utf-8"?>
<a:theme xmlns:a="http://schemas.openxmlformats.org/drawingml/2006/main" name="3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6.xml><?xml version="1.0" encoding="utf-8"?>
<a:theme xmlns:a="http://schemas.openxmlformats.org/drawingml/2006/main" name="4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7.xml><?xml version="1.0" encoding="utf-8"?>
<a:theme xmlns:a="http://schemas.openxmlformats.org/drawingml/2006/main" name="5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8.xml><?xml version="1.0" encoding="utf-8"?>
<a:theme xmlns:a="http://schemas.openxmlformats.org/drawingml/2006/main" name="6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9.xml><?xml version="1.0" encoding="utf-8"?>
<a:theme xmlns:a="http://schemas.openxmlformats.org/drawingml/2006/main" name="7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0.xml><?xml version="1.0" encoding="utf-8"?>
<a:theme xmlns:a="http://schemas.openxmlformats.org/drawingml/2006/main" name="8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1.xml><?xml version="1.0" encoding="utf-8"?>
<a:theme xmlns:a="http://schemas.openxmlformats.org/drawingml/2006/main" name="9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10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3.xml><?xml version="1.0" encoding="utf-8"?>
<a:theme xmlns:a="http://schemas.openxmlformats.org/drawingml/2006/main" name="11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4.xml><?xml version="1.0" encoding="utf-8"?>
<a:theme xmlns:a="http://schemas.openxmlformats.org/drawingml/2006/main" name="12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5.xml><?xml version="1.0" encoding="utf-8"?>
<a:theme xmlns:a="http://schemas.openxmlformats.org/drawingml/2006/main" name="13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6.xml><?xml version="1.0" encoding="utf-8"?>
<a:theme xmlns:a="http://schemas.openxmlformats.org/drawingml/2006/main" name="14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7.xml><?xml version="1.0" encoding="utf-8"?>
<a:theme xmlns:a="http://schemas.openxmlformats.org/drawingml/2006/main" name="17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8.xml><?xml version="1.0" encoding="utf-8"?>
<a:theme xmlns:a="http://schemas.openxmlformats.org/drawingml/2006/main" name="18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9.xml><?xml version="1.0" encoding="utf-8"?>
<a:theme xmlns:a="http://schemas.openxmlformats.org/drawingml/2006/main" name="19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0.xml><?xml version="1.0" encoding="utf-8"?>
<a:theme xmlns:a="http://schemas.openxmlformats.org/drawingml/2006/main" name="20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1.xml><?xml version="1.0" encoding="utf-8"?>
<a:theme xmlns:a="http://schemas.openxmlformats.org/drawingml/2006/main" name="21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2.xml><?xml version="1.0" encoding="utf-8"?>
<a:theme xmlns:a="http://schemas.openxmlformats.org/drawingml/2006/main" name="22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3.xml><?xml version="1.0" encoding="utf-8"?>
<a:theme xmlns:a="http://schemas.openxmlformats.org/drawingml/2006/main" name="25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4.xml><?xml version="1.0" encoding="utf-8"?>
<a:theme xmlns:a="http://schemas.openxmlformats.org/drawingml/2006/main" name="26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5.xml><?xml version="1.0" encoding="utf-8"?>
<a:theme xmlns:a="http://schemas.openxmlformats.org/drawingml/2006/main" name="27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6.xml><?xml version="1.0" encoding="utf-8"?>
<a:theme xmlns:a="http://schemas.openxmlformats.org/drawingml/2006/main" name="28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7.xml><?xml version="1.0" encoding="utf-8"?>
<a:theme xmlns:a="http://schemas.openxmlformats.org/drawingml/2006/main" name="29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8.xml><?xml version="1.0" encoding="utf-8"?>
<a:theme xmlns:a="http://schemas.openxmlformats.org/drawingml/2006/main" name="30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9.xml><?xml version="1.0" encoding="utf-8"?>
<a:theme xmlns:a="http://schemas.openxmlformats.org/drawingml/2006/main" name="31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0.xml><?xml version="1.0" encoding="utf-8"?>
<a:theme xmlns:a="http://schemas.openxmlformats.org/drawingml/2006/main" name="32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1.xml><?xml version="1.0" encoding="utf-8"?>
<a:theme xmlns:a="http://schemas.openxmlformats.org/drawingml/2006/main" name="33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2.xml><?xml version="1.0" encoding="utf-8"?>
<a:theme xmlns:a="http://schemas.openxmlformats.org/drawingml/2006/main" name="34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3.xml><?xml version="1.0" encoding="utf-8"?>
<a:theme xmlns:a="http://schemas.openxmlformats.org/drawingml/2006/main" name="35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4.xml><?xml version="1.0" encoding="utf-8"?>
<a:theme xmlns:a="http://schemas.openxmlformats.org/drawingml/2006/main" name="36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5.xml><?xml version="1.0" encoding="utf-8"?>
<a:theme xmlns:a="http://schemas.openxmlformats.org/drawingml/2006/main" name="37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6.xml><?xml version="1.0" encoding="utf-8"?>
<a:theme xmlns:a="http://schemas.openxmlformats.org/drawingml/2006/main" name="38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7.xml><?xml version="1.0" encoding="utf-8"?>
<a:theme xmlns:a="http://schemas.openxmlformats.org/drawingml/2006/main" name="39_Integral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FFC000"/>
      </a:accent3>
      <a:accent4>
        <a:srgbClr val="EF940D"/>
      </a:accent4>
      <a:accent5>
        <a:srgbClr val="FFC000"/>
      </a:accent5>
      <a:accent6>
        <a:srgbClr val="1515F1"/>
      </a:accent6>
      <a:hlink>
        <a:srgbClr val="1515F1"/>
      </a:hlink>
      <a:folHlink>
        <a:srgbClr val="FFC00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Breitbild</PresentationFormat>
  <Paragraphs>105</Paragraphs>
  <Slides>40</Slides>
  <Notes>38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37</vt:i4>
      </vt:variant>
      <vt:variant>
        <vt:lpstr>Folientitel</vt:lpstr>
      </vt:variant>
      <vt:variant>
        <vt:i4>40</vt:i4>
      </vt:variant>
    </vt:vector>
  </HeadingPairs>
  <TitlesOfParts>
    <vt:vector size="87" baseType="lpstr">
      <vt:lpstr>Arial Unicode MS</vt:lpstr>
      <vt:lpstr>Arial</vt:lpstr>
      <vt:lpstr>Arial Nova Light</vt:lpstr>
      <vt:lpstr>Arial Rounded MT Bold</vt:lpstr>
      <vt:lpstr>Calibri</vt:lpstr>
      <vt:lpstr>Calibri Light</vt:lpstr>
      <vt:lpstr>Tw Cen MT</vt:lpstr>
      <vt:lpstr>Tw Cen MT Condensed</vt:lpstr>
      <vt:lpstr>Verdana</vt:lpstr>
      <vt:lpstr>Wingdings 3</vt:lpstr>
      <vt:lpstr>Office</vt:lpstr>
      <vt:lpstr>Integral</vt:lpstr>
      <vt:lpstr>1_Integral</vt:lpstr>
      <vt:lpstr>2_Integral</vt:lpstr>
      <vt:lpstr>3_Integral</vt:lpstr>
      <vt:lpstr>4_Integral</vt:lpstr>
      <vt:lpstr>5_Integral</vt:lpstr>
      <vt:lpstr>6_Integral</vt:lpstr>
      <vt:lpstr>7_Integral</vt:lpstr>
      <vt:lpstr>8_Integral</vt:lpstr>
      <vt:lpstr>9_Integral</vt:lpstr>
      <vt:lpstr>10_Integral</vt:lpstr>
      <vt:lpstr>11_Integral</vt:lpstr>
      <vt:lpstr>12_Integral</vt:lpstr>
      <vt:lpstr>13_Integral</vt:lpstr>
      <vt:lpstr>14_Integral</vt:lpstr>
      <vt:lpstr>17_Integral</vt:lpstr>
      <vt:lpstr>18_Integral</vt:lpstr>
      <vt:lpstr>19_Integral</vt:lpstr>
      <vt:lpstr>20_Integral</vt:lpstr>
      <vt:lpstr>21_Integral</vt:lpstr>
      <vt:lpstr>22_Integral</vt:lpstr>
      <vt:lpstr>25_Integral</vt:lpstr>
      <vt:lpstr>26_Integral</vt:lpstr>
      <vt:lpstr>27_Integral</vt:lpstr>
      <vt:lpstr>28_Integral</vt:lpstr>
      <vt:lpstr>29_Integral</vt:lpstr>
      <vt:lpstr>30_Integral</vt:lpstr>
      <vt:lpstr>31_Integral</vt:lpstr>
      <vt:lpstr>32_Integral</vt:lpstr>
      <vt:lpstr>33_Integral</vt:lpstr>
      <vt:lpstr>34_Integral</vt:lpstr>
      <vt:lpstr>35_Integral</vt:lpstr>
      <vt:lpstr>36_Integral</vt:lpstr>
      <vt:lpstr>37_Integral</vt:lpstr>
      <vt:lpstr>38_Integral</vt:lpstr>
      <vt:lpstr>39_Integral</vt:lpstr>
      <vt:lpstr>PowerPoint-Präsentation</vt:lpstr>
      <vt:lpstr>Quiz            </vt:lpstr>
      <vt:lpstr>Frage 1:   Was machen die drei??? Kids, genau wie die drei!!! ?  A: Sie kümmern sich um Tiere.  B: Sie sind eine gemeinsame Pop Band.  C: Sie ermitteln um Rätsel zu lösen und sind Detektive.     </vt:lpstr>
      <vt:lpstr> Antwort :  C   Sie sind Detektive und lösen spannende Rätsel.     </vt:lpstr>
      <vt:lpstr>Frage 2:  Der beste Freund der Maus aus  ,,Die Sendung mit der Maus“ lautet… ?  A: Grüner Affe  B: Silberner Tiger  C: Blauer Elefant    </vt:lpstr>
      <vt:lpstr>Antwort : c   Es ist der blaue Elefant, der die Maus immer begleitet.     </vt:lpstr>
      <vt:lpstr>Frage 3:   Warum ist Snapchat nicht geeignet für jüngere ?  A: Selbstzerstörende Nachrichten lassen   einen weniger über diese nachdenken.  B: Snapchat macht heimlich Snaps.   C: Snapchat speichert deine Nachrichten   und Fotos unendlich lange.    </vt:lpstr>
      <vt:lpstr>Antwort: A    Es ist ungeeignet, da man voreilig Fotos schickt, Kinder sehen Fotos oft anders als Erwachsene.  Inhalte könnten missbraucht werden. Eltern wird es außerdem schwierig gemacht, die Inhalte zu kontrollieren.   </vt:lpstr>
      <vt:lpstr>Frage 4:  Welche Videoplattform bot als erstes einen kindgerechten Modusan?  A: Sky  B: Amazon Prime  C: Netflix    </vt:lpstr>
      <vt:lpstr>Antwort : C   Bei Netflix kann man schon lange, sich ausschließlich Kindgerechte Inhalte anzeigen lassen.  Mittlerweile gibt es das auch bei Sky Kids, Amazon Kinderschutz und auch Youtube.   </vt:lpstr>
      <vt:lpstr>Frage 5:  Wie wirkt Werbung auf mich?  A: Ich denke anders über ein Produkt.  B: Durch die Werbung werden mir     sachliche Informationen vermittelt.  C: Wenn ich mehr Werbung gucke wird     das Produkt billiger    </vt:lpstr>
      <vt:lpstr>Antwort: a   Es wird versucht, z.B. durch glückliche Kinder, das Denken über ein Produkt zu verbessern.  </vt:lpstr>
      <vt:lpstr>Frage 6:  Wie heißt das Pferd von Yakari?  A: Kleiner Blitz  B: Kleiner Donner  C: Kleine Wolke      </vt:lpstr>
      <vt:lpstr>Antwort: b    Yakaris Pferd hat den Namen  Kleiner Donner.    </vt:lpstr>
      <vt:lpstr>Frage 7:  Auf welchem Sender läuft die Kinder Nachrichtensendung LOGO?   A: Sat.1  B: Kika  C: Vox      </vt:lpstr>
      <vt:lpstr>Antwort: B    Bei Logo werden Kinder an Nachrichten aus aller Welt herangeführt.  </vt:lpstr>
      <vt:lpstr>Frage 9:  Wie alt muss ein Kind sein, um TIKTOK nutzen zu dürfen?  A:  16 Jahren  B:  18 Jahren  C:  13 Jahren      </vt:lpstr>
      <vt:lpstr>Antwort: c    Mit 13 Jahren darf man sich einen TIKTOK Account zulegen, solange man die Erlaubnis seiner Eltern hat (laut den Nutzungsbedingungen der App).   </vt:lpstr>
      <vt:lpstr>Frage 10:  Was sind Alternativen zu WhatsApp?   A:  Instagram &amp; Facebook   B: Threema &amp; Signal   C:  YouTube &amp; Netflix          </vt:lpstr>
      <vt:lpstr>Antwort: b   Alternativen zu WhatsApp können Threema oder Signal sein sie gelten als besonders datensicher.    </vt:lpstr>
      <vt:lpstr>Frage 11:  Wie heißt der neugierige Hund bei der Sendung Löwenzahn?  A:  Keks  B:  Fritz  C:  Max        </vt:lpstr>
      <vt:lpstr>Antwort: A     Der Name von diesem Hund ist Keks  </vt:lpstr>
      <vt:lpstr>Frage 12:  Warum könnte ich ein Problem von Instagram bekommen?   A:  Ich versuche genau so zu sein,  wie die Leute auf den Bilder.  B:  Bei der Nutzung fallen hohe Kosten  für mich an.  C:  Die App könnte mich abhören, was ich zu Hause erzähle.        </vt:lpstr>
      <vt:lpstr>Antwort: A  Oft entspricht Instagram nicht der Realität, und mir vermittelt es, dass alle eine tolle Scheinwelt haben.     </vt:lpstr>
      <vt:lpstr>Frage 13:  Was ist besonders an Pippi Langstrumpf?  A: Sie ist super schlau  B: Sie muss nicht essen und trinken  C: Sie besitzt übermenschliche Kraft        </vt:lpstr>
      <vt:lpstr>Antwort: C   Pippi ist übermenschlich stark.  Vor allem prägte sie ein selbstständiges und starkes Frauenbild. Es war besonders im Erscheinungsjahr 1945, dass Frauen über sich bestimmen so wie Pippi.  </vt:lpstr>
      <vt:lpstr>Frage 14:  Was fällt bei smart kiddie Sam auf?  A: Er hat eine hohe Stimme.  B: Er ist ständig am Smartphone.  C: Er hat keine Freund*innen.        </vt:lpstr>
      <vt:lpstr>Antwort: B      Er ist ständig am Smartphone.   </vt:lpstr>
      <vt:lpstr>Frage 15:  Wodurch wurde Nintendo bekannt?  A: Videospiele  B: TV-Serie  C: Spielkarten        </vt:lpstr>
      <vt:lpstr>Antwort: C    Nintendo wurde ursprünglich durch Spielkarten, wie z.B. Pokemon,  bekannt.    </vt:lpstr>
      <vt:lpstr>Frage 16:  Ab der wievielten Klasse sollte man ein Smartphone besitzen?   A: ab der 3ten klasse  B: ab der 5ten klasse  C: ab der 8ten klasse       </vt:lpstr>
      <vt:lpstr>Antwort: b    Wir empfehlen, das Kinder frühestens ab der 5ten Klasse  ein eigenes Smartphone besitzen sollen.    </vt:lpstr>
      <vt:lpstr>Frage 17:  Welches Tier ist die Hauptfigur aus dem Kinderbuch Wood Walkers?   A: Puma  B: Eichhörnchen  C: Bison       </vt:lpstr>
      <vt:lpstr>Antwort: A   Die Hauptfigur Carag ist ein Puma, in seiner Tierform.   </vt:lpstr>
      <vt:lpstr>Frage 18:  Damit ich kindgerecht im Internet unterwegs bin könnte ich … ?  A: Nur tagsüber Online gehen  B: Nur Sachen für die Schule suchen  C: Suchmaschinen für Kinder nutzen          </vt:lpstr>
      <vt:lpstr>Antwort: C  Eine Suchmaschine für Kinder zu nutzen ist eine tolle Möglichkeit,  die Vorteile des Internets kennen zu lernen.  Beispiel:  blinde-kuh.de fragfinn.de      </vt:lpstr>
      <vt:lpstr>Frage 19:  Wie gewinnt man bei BrawlStars Showdown?  A: Man muss einen markierten Bereich   verteidigen.  B: Man muss als letztes überleben.  C: Man muss eine versteckte Truhe   finden.       </vt:lpstr>
      <vt:lpstr>Antwort: b    Man muss als letzter überleben, entweder alleine oder als Duo.   </vt:lpstr>
      <vt:lpstr>Und? Wie Viel hattet ihr richtig?   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Antonia Melanie Popescu</dc:creator>
  <cp:lastModifiedBy>Andreas Pauly</cp:lastModifiedBy>
  <cp:revision>104</cp:revision>
  <dcterms:created xsi:type="dcterms:W3CDTF">2021-05-10T13:07:21Z</dcterms:created>
  <dcterms:modified xsi:type="dcterms:W3CDTF">2022-02-21T15:41:31Z</dcterms:modified>
</cp:coreProperties>
</file>